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Sora Semi Bold" pitchFamily="34" charset="0"/>
      <p:regular r:id="rId17"/>
    </p:embeddedFont>
    <p:embeddedFont>
      <p:font typeface="Sora Semi Bold" pitchFamily="34" charset="-122"/>
      <p:regular r:id="rId18"/>
    </p:embeddedFont>
    <p:embeddedFont>
      <p:font typeface="Sora Semi Bold" pitchFamily="34" charset="-120"/>
      <p:regular r:id="rId19"/>
    </p:embeddedFont>
    <p:embeddedFont>
      <p:font typeface="Sora Light" pitchFamily="34" charset="0"/>
      <p:regular r:id="rId20"/>
    </p:embeddedFont>
    <p:embeddedFont>
      <p:font typeface="Sora Light" pitchFamily="34" charset="-122"/>
      <p:regular r:id="rId21"/>
    </p:embeddedFont>
    <p:embeddedFont>
      <p:font typeface="Sora Light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2149" y="3274973"/>
            <a:ext cx="7627382" cy="42762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ru-RU" sz="4450" dirty="0"/>
              <a:t> </a:t>
            </a:r>
            <a:r>
              <a:rPr lang="" altLang="en-US" sz="2800" dirty="0">
                <a:latin typeface="Times New Roman" panose="02020603050405020304" charset="0"/>
                <a:cs typeface="Times New Roman" panose="02020603050405020304" charset="0"/>
              </a:rPr>
              <a:t>Дәріс 13. О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лпорт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тұлғаның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диспозиционалды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теориясын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адамдардың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бойындағы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өзгешеліктерге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жеке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қасиеттерінің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ерекшеліктерін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анықтауға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эмпирикалық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зерттеуді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ұйымдастырудың</a:t>
            </a:r>
            <a:r>
              <a:rPr lang="en-US" altLang="ru-RU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жолдары</a:t>
            </a:r>
            <a:endParaRPr lang="en-US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5981938"/>
            <a:ext cx="7627382" cy="866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endParaRPr lang="en-US" sz="2100" dirty="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244590" y="37528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398895" y="744537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905947"/>
            <a:ext cx="7627382" cy="21381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Қорытынды: Олпорт теориясының зерттеудегі орны мен болашағы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368993"/>
            <a:ext cx="7627382" cy="866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Тұлғаның диспозиционалды теориясы</a:t>
            </a:r>
            <a:r>
              <a:rPr lang="en-US" sz="2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– жеке қасиеттерді түсінудің сенімді негізі болып қала береді.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6244709" y="4479488"/>
            <a:ext cx="7627382" cy="866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Эмпирикалық зерттеулер</a:t>
            </a:r>
            <a:r>
              <a:rPr lang="en-US" sz="2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тұлғаның дамуын және әлеуметтік бейімделуін жақсартуға мүмкіндік береді.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244709" y="5589984"/>
            <a:ext cx="7627382" cy="1733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Болашақ зерттеулер</a:t>
            </a:r>
            <a:r>
              <a:rPr lang="en-US" sz="2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мәдени ерекшеліктер мен заманауи әдістерді, мысалы, үлкен деректерді талдау және машиналық оқытуды, интеграциялау арқылы тереңдетіледі.</a:t>
            </a:r>
            <a:endParaRPr lang="en-US" sz="2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4733" y="575667"/>
            <a:ext cx="13180933" cy="13623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Тұлғаның диспозиционалды теориясы дегеніміз не?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724733" y="2352080"/>
            <a:ext cx="4255532" cy="5301734"/>
          </a:xfrm>
          <a:prstGeom prst="roundRect">
            <a:avLst>
              <a:gd name="adj" fmla="val 2044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24733" y="2352080"/>
            <a:ext cx="91440" cy="5301734"/>
          </a:xfrm>
          <a:prstGeom prst="roundRect">
            <a:avLst>
              <a:gd name="adj" fmla="val 95113"/>
            </a:avLst>
          </a:prstGeom>
          <a:solidFill>
            <a:srgbClr val="DA1B2E"/>
          </a:solidFill>
        </p:spPr>
      </p:sp>
      <p:sp>
        <p:nvSpPr>
          <p:cNvPr id="5" name="Text 3"/>
          <p:cNvSpPr/>
          <p:nvPr/>
        </p:nvSpPr>
        <p:spPr>
          <a:xfrm>
            <a:off x="1046083" y="2581989"/>
            <a:ext cx="3704273" cy="681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Гордон Олпорттың теориясы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046083" y="3387209"/>
            <a:ext cx="3704273" cy="1656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Тұлғаның тұрақты, ішкі қасиеттері – </a:t>
            </a:r>
            <a:r>
              <a:rPr lang="en-US" sz="16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диспозициялар</a:t>
            </a: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арқылы адам мінез-құлқын түсіндіру. Бұл қасиеттер уақыт пен жағдайға қарамастан тұрақты болып қалады.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187315" y="2352080"/>
            <a:ext cx="4255651" cy="5301734"/>
          </a:xfrm>
          <a:prstGeom prst="roundRect">
            <a:avLst>
              <a:gd name="adj" fmla="val 2044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7315" y="2352080"/>
            <a:ext cx="91440" cy="5301734"/>
          </a:xfrm>
          <a:prstGeom prst="roundRect">
            <a:avLst>
              <a:gd name="adj" fmla="val 95113"/>
            </a:avLst>
          </a:prstGeom>
          <a:solidFill>
            <a:srgbClr val="DA1B2E"/>
          </a:solidFill>
        </p:spPr>
      </p:sp>
      <p:sp>
        <p:nvSpPr>
          <p:cNvPr id="9" name="Text 7"/>
          <p:cNvSpPr/>
          <p:nvPr/>
        </p:nvSpPr>
        <p:spPr>
          <a:xfrm>
            <a:off x="5508665" y="2581989"/>
            <a:ext cx="3271599" cy="3405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Өзгешеліктерді түсіндіру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5508665" y="3046690"/>
            <a:ext cx="3704392" cy="19873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Әр адамның бірегейлігін және олардың мінез-құлқындағы </a:t>
            </a:r>
            <a:r>
              <a:rPr lang="en-US" sz="160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айырмашылықтарды</a:t>
            </a: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түсіндірудің негізі. Диспозициялар адамның өзіне тән реакциялар мен әрекеттерін анықтайды.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9650016" y="2352080"/>
            <a:ext cx="4255532" cy="5301734"/>
          </a:xfrm>
          <a:prstGeom prst="roundRect">
            <a:avLst>
              <a:gd name="adj" fmla="val 2044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50016" y="2352080"/>
            <a:ext cx="91440" cy="5301734"/>
          </a:xfrm>
          <a:prstGeom prst="roundRect">
            <a:avLst>
              <a:gd name="adj" fmla="val 95113"/>
            </a:avLst>
          </a:prstGeom>
          <a:solidFill>
            <a:srgbClr val="DA1B2E"/>
          </a:solidFill>
        </p:spPr>
      </p:sp>
      <p:sp>
        <p:nvSpPr>
          <p:cNvPr id="13" name="Text 11"/>
          <p:cNvSpPr/>
          <p:nvPr/>
        </p:nvSpPr>
        <p:spPr>
          <a:xfrm>
            <a:off x="9971365" y="2581989"/>
            <a:ext cx="3704273" cy="681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Жеке қасиеттердің құрылымы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9971365" y="3387209"/>
            <a:ext cx="3704273" cy="662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Диспозициялар үш деңгейге бөлінеді: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971365" y="4173855"/>
            <a:ext cx="3704273" cy="662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SzPct val="100000"/>
              <a:buNone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Негізгі</a:t>
            </a: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тұлғаны толық анықтайтын басым қасиеттер.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9971365" y="4908709"/>
            <a:ext cx="3704273" cy="9936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SzPct val="100000"/>
              <a:buNone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Орталық</a:t>
            </a: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күнделікті мінез-құлықта көрінетін бірнеше ірі қасиеттер.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9971365" y="5974794"/>
            <a:ext cx="3704273" cy="9936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SzPct val="100000"/>
              <a:buNone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Екінші</a:t>
            </a: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белгілі бір жағдайларда ғана көрінетін аз ықпалды қасиеттер.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971365" y="7092672"/>
            <a:ext cx="3704273" cy="331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825" y="544354"/>
            <a:ext cx="8519041" cy="651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Эмпирикалық зерттеудің маңызы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825" y="1715214"/>
            <a:ext cx="6380917" cy="638091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64279" y="1715214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630656" y="1742539"/>
            <a:ext cx="312539" cy="390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8207573" y="1783199"/>
            <a:ext cx="2604730" cy="325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Теорияны тексеру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8207573" y="2306717"/>
            <a:ext cx="5737622" cy="633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Олпорт теориясының </a:t>
            </a:r>
            <a:r>
              <a:rPr lang="en-US" sz="15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нақты өмірдегі</a:t>
            </a: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қолданылуын және дұрыстығын ғылыми тұрғыдан дәлелдеу қажеттілігі.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564279" y="3336012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30656" y="3363337"/>
            <a:ext cx="312539" cy="390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8207573" y="3403997"/>
            <a:ext cx="2604730" cy="325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Объективті бағалау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8207573" y="3927515"/>
            <a:ext cx="5737622" cy="633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Адамдардың мінез-құлқы мен жеке қасиеттерін </a:t>
            </a:r>
            <a:r>
              <a:rPr lang="en-US" sz="155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бейтарап</a:t>
            </a: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және жүйелі түрде бағалауға мүмкіндік береді.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564279" y="4956810"/>
            <a:ext cx="445413" cy="445413"/>
          </a:xfrm>
          <a:prstGeom prst="roundRect">
            <a:avLst>
              <a:gd name="adj" fmla="val 18667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630656" y="4984135"/>
            <a:ext cx="312539" cy="3906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8207573" y="5024795"/>
            <a:ext cx="2973705" cy="325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Практикалық қолданыс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8207573" y="5548313"/>
            <a:ext cx="5737622" cy="950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Зерттеу нәтижелері психология, педагогика, әлеуметтану салаларында </a:t>
            </a:r>
            <a:r>
              <a:rPr lang="en-US" sz="15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тиімді шешімдер</a:t>
            </a:r>
            <a:r>
              <a:rPr lang="en-US" sz="15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қабылдау үшін негіз болады.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38131"/>
            <a:ext cx="12339876" cy="712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Зерттеуді ұйымдастырудың негізгі кезеңдері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384108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309" y="2721650"/>
            <a:ext cx="6448544" cy="30480"/>
          </a:xfrm>
          <a:prstGeom prst="rect">
            <a:avLst/>
          </a:prstGeom>
          <a:solidFill>
            <a:srgbClr val="DA1B2E"/>
          </a:solidFill>
        </p:spPr>
      </p:sp>
      <p:sp>
        <p:nvSpPr>
          <p:cNvPr id="5" name="Text 3"/>
          <p:cNvSpPr/>
          <p:nvPr/>
        </p:nvSpPr>
        <p:spPr>
          <a:xfrm>
            <a:off x="758309" y="2890838"/>
            <a:ext cx="4472940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Мақсат пен міндеттерді анықтау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8309" y="3376970"/>
            <a:ext cx="6448544" cy="10401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Зерттеудің нақты неге бағытталғанын, яғни қандай жеке қасиеттерді өлшеу және қандай сұрақтарға жауап беру керектігін айқындау.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423428" y="2384108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423428" y="2721650"/>
            <a:ext cx="6448663" cy="30480"/>
          </a:xfrm>
          <a:prstGeom prst="rect">
            <a:avLst/>
          </a:prstGeom>
          <a:solidFill>
            <a:srgbClr val="DA1B2E"/>
          </a:solidFill>
        </p:spPr>
      </p:sp>
      <p:sp>
        <p:nvSpPr>
          <p:cNvPr id="9" name="Text 7"/>
          <p:cNvSpPr/>
          <p:nvPr/>
        </p:nvSpPr>
        <p:spPr>
          <a:xfrm>
            <a:off x="7423428" y="2890838"/>
            <a:ext cx="3391376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Зерттеу әдістерін таңдау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23428" y="3376970"/>
            <a:ext cx="6448663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Қойылған мақсаттарға сәйкес сауалнама, тест, бақылау, сұхбат сияқты әдістердің ішінен </a:t>
            </a:r>
            <a:r>
              <a:rPr lang="en-US" sz="17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ең тиімділерін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таңдау.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58309" y="4796076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758309" y="5133618"/>
            <a:ext cx="6448544" cy="30480"/>
          </a:xfrm>
          <a:prstGeom prst="rect">
            <a:avLst/>
          </a:prstGeom>
          <a:solidFill>
            <a:srgbClr val="DA1B2E"/>
          </a:solidFill>
        </p:spPr>
      </p:sp>
      <p:sp>
        <p:nvSpPr>
          <p:cNvPr id="13" name="Text 11"/>
          <p:cNvSpPr/>
          <p:nvPr/>
        </p:nvSpPr>
        <p:spPr>
          <a:xfrm>
            <a:off x="758309" y="5302806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Үлгі таңдау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58309" y="5788938"/>
            <a:ext cx="6448544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Зерттелушілер тобын (жасы, әлеуметтік тобы, кәсібі) зерттеу міндеттеріне сәйкес </a:t>
            </a:r>
            <a:r>
              <a:rPr lang="en-US" sz="170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репрезентативті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етіп іріктеу.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423428" y="4796076"/>
            <a:ext cx="216575" cy="27074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423428" y="5133618"/>
            <a:ext cx="6448663" cy="30480"/>
          </a:xfrm>
          <a:prstGeom prst="rect">
            <a:avLst/>
          </a:prstGeom>
          <a:solidFill>
            <a:srgbClr val="DA1B2E"/>
          </a:solidFill>
        </p:spPr>
      </p:sp>
      <p:sp>
        <p:nvSpPr>
          <p:cNvPr id="17" name="Text 15"/>
          <p:cNvSpPr/>
          <p:nvPr/>
        </p:nvSpPr>
        <p:spPr>
          <a:xfrm>
            <a:off x="7423428" y="5302806"/>
            <a:ext cx="422874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Деректерді жинау және талдау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23428" y="5788938"/>
            <a:ext cx="6448663" cy="10401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Таңдалған әдістер арқылы ақпарат жинап, оны статистикалық және сапалық әдістермен өңдеп, қорытынды шығару.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2694" y="473512"/>
            <a:ext cx="6662499" cy="5664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Зерттеу әдістерінің жиынтығы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398984" y="1470422"/>
            <a:ext cx="2601754" cy="2831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Психологиялық тесттер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602694" y="1925717"/>
            <a:ext cx="4194453" cy="1376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Олпорттың диспозицияларын, мысалы, мінез-құлықтың </a:t>
            </a:r>
            <a:r>
              <a:rPr lang="en-US" sz="13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ерекшеліктерін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немесе </a:t>
            </a:r>
            <a:r>
              <a:rPr lang="en-US" sz="13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тұрақты реакцияларын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өлшеуге арналған </a:t>
            </a:r>
            <a:r>
              <a:rPr lang="en-US" sz="13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арнайы шкалалар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мен тесттерді қолдану. Бұған қасиеттік сауалнамалар (trait questionnaires) кіруі мүмкін.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94" y="3496389"/>
            <a:ext cx="4194453" cy="41944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38255" y="1470422"/>
            <a:ext cx="2567583" cy="2831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Сауалнама және сұхбат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24820" y="1925717"/>
            <a:ext cx="4194453" cy="11015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Зерттелушілердің өздерінің жеке қасиеттерін, құндылықтарын және сенімдерін </a:t>
            </a:r>
            <a:r>
              <a:rPr lang="en-US" sz="13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сипаттауға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мүмкіндік беретін </a:t>
            </a:r>
            <a:r>
              <a:rPr lang="en-US" sz="135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құрылымдалған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немесе </a:t>
            </a:r>
            <a:r>
              <a:rPr lang="en-US" sz="135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құрылымданбаған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сұрақтар.</a:t>
            </a:r>
            <a:endParaRPr lang="en-US" sz="13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820" y="3220998"/>
            <a:ext cx="4194453" cy="419445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432733" y="1470422"/>
            <a:ext cx="3022878" cy="2831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Бақылау және эксперимент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9846945" y="1925717"/>
            <a:ext cx="4194453" cy="1376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Реалды жағдайлардағы мінез-құлықты </a:t>
            </a:r>
            <a:r>
              <a:rPr lang="en-US" sz="13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тікелей бақылау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арқылы диспозициялардың қалай көрінетінін анықтау. Сонымен қатар, диспозициялардың мінез-құлыққа әсерін бақылайтын </a:t>
            </a:r>
            <a:r>
              <a:rPr lang="en-US" sz="13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эксперименттер</a:t>
            </a: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ұйымдастыру.</a:t>
            </a:r>
            <a:endParaRPr lang="en-US" sz="13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945" y="3496389"/>
            <a:ext cx="4194453" cy="41944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5766" y="326708"/>
            <a:ext cx="10787896" cy="3907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Зерттеудің нақты мысалы: студенттердің ерік-жігер сапаларын зерттеу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415766" y="1014293"/>
            <a:ext cx="1563291" cy="1953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Зерттеу нысаны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415766" y="1328380"/>
            <a:ext cx="6754535" cy="3800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Жоғары оқу орындарының 3-4 курс студенттерінің </a:t>
            </a:r>
            <a:r>
              <a:rPr lang="en-US" sz="9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ерік-жігер сапалары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(тұрақтылық, табандылық, өзін-өзі бақылау) диспозиция ретінде қалай көрінетінін анықтау.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415766" y="1827133"/>
            <a:ext cx="1563291" cy="1953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Әдістеме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15766" y="2141220"/>
            <a:ext cx="6754535" cy="3800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SzPct val="100000"/>
              <a:buNone/>
            </a:pP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Тесттер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Ерік-жігерді өлшейтін психологиялық тесттер ("Волюнциялық тесттер", "Кеттелдің 16 факторлық сауалнамасының" кейбір шкалалары).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415766" y="2562820"/>
            <a:ext cx="6754535" cy="190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SzPct val="100000"/>
              <a:buNone/>
            </a:pPr>
            <a:r>
              <a:rPr lang="en-US" sz="9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Бақылау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Оқу процесіндегі және қоғамдық жұмыстардағы студенттердің мінез-құлқына бақылау.</a:t>
            </a:r>
            <a:endParaRPr lang="en-US" sz="9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719" y="1029176"/>
            <a:ext cx="6754535" cy="675453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467719" y="7917299"/>
            <a:ext cx="6754535" cy="3800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Бұл зерттеу ерік-жігердің кәсіби дайындықтағы рөлін және оның студенттердің оқу үлгерімі мен болашақ мамандығына қалай әсер ететінін көрсетеді.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7467719" y="8416052"/>
            <a:ext cx="1563291" cy="1953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Нәтижелер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7467719" y="8730139"/>
            <a:ext cx="6754535" cy="5700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Студенттердің ерік-жігерінің оқу үлгерімімен және болашақ кәсіби жетістіктерімен тікелей байланысы бар екендігі анықталды. </a:t>
            </a:r>
            <a:r>
              <a:rPr lang="en-US" sz="90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Табандылық пен өзін-өзі бақылау</a:t>
            </a:r>
            <a:r>
              <a:rPr lang="en-US" sz="9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жоғары студенттердің стресстік жағдайларға төзімділігі жоғары болып шықты.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89184"/>
            <a:ext cx="10629186" cy="712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Деректерді өңдеу және талдау әдістері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235160"/>
            <a:ext cx="541615" cy="5416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70673" y="2363748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Сандық талдау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570673" y="2849880"/>
            <a:ext cx="3378398" cy="1733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Факторлық талдау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Деректердегі жасырын факторларды анықтау, яғни қасиеттердің қандай топтарға бірігетінін көрсету.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1570673" y="4713327"/>
            <a:ext cx="3378398" cy="1733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Корреляциялық талдау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Әр түрлі диспозициялар мен мінез-құлық көрсеткіштерінің арасындағы байланыстың күші мен бағытын анықтау.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819" y="2235160"/>
            <a:ext cx="541615" cy="5416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32183" y="2363748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Сапалық талдау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032183" y="2849880"/>
            <a:ext cx="3378398" cy="20802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Жеке тұлғалардың сипаттамаларын, олардың өмір тарихын, сұхбат жауаптарын </a:t>
            </a: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терең талдау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арқылы диспозициялардың көріністерін зерттеу.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6032183" y="5060037"/>
            <a:ext cx="3378398" cy="20802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Контент-талдау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 Сауалнамалар мен сұхбаттардағы ашық жауаптардағы негізгі тақырыптар мен үрдістерді анықтау.</a:t>
            </a:r>
            <a:endParaRPr lang="en-US" sz="17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329" y="2235160"/>
            <a:ext cx="541615" cy="54161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493693" y="2363748"/>
            <a:ext cx="3378398" cy="7124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Нәтижелерді интерпретациялау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493693" y="3206115"/>
            <a:ext cx="3378398" cy="24269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Жиналған және талданған деректерге сүйене отырып, Олпорттың теориясы контекстінде </a:t>
            </a: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мағыналы қорытындылар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жасау және оның практикалық маңызын ашу.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96390"/>
            <a:ext cx="12465606" cy="712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Зерттеу нәтижелерінің практикалық маңызы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742367"/>
            <a:ext cx="4226838" cy="3890843"/>
          </a:xfrm>
          <a:prstGeom prst="roundRect">
            <a:avLst>
              <a:gd name="adj" fmla="val 2339"/>
            </a:avLst>
          </a:prstGeom>
          <a:solidFill>
            <a:srgbClr val="F9D2D6"/>
          </a:solidFill>
          <a:ln w="7620">
            <a:solidFill>
              <a:srgbClr val="F9D2D6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82504" y="2966561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F9D2D6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217" y="3108722"/>
            <a:ext cx="292418" cy="36552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82504" y="3833098"/>
            <a:ext cx="3693319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Педагогикалық ұсыныстар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82504" y="4319230"/>
            <a:ext cx="3778448" cy="1386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Жеке қасиеттерді дамытуға бағытталған </a:t>
            </a:r>
            <a:r>
              <a:rPr lang="en-US" sz="17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тиімді оқыту әдістерін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және тәрбиелік бағдарламаларды әзірлеу.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01722" y="2742367"/>
            <a:ext cx="4226838" cy="3890843"/>
          </a:xfrm>
          <a:prstGeom prst="roundRect">
            <a:avLst>
              <a:gd name="adj" fmla="val 2339"/>
            </a:avLst>
          </a:prstGeom>
          <a:solidFill>
            <a:srgbClr val="F9D2D6"/>
          </a:solidFill>
          <a:ln w="7620">
            <a:solidFill>
              <a:srgbClr val="FFF6F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25916" y="2966561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FFF6F7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629" y="3108722"/>
            <a:ext cx="292418" cy="36552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25916" y="3833098"/>
            <a:ext cx="3778448" cy="7124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Қарым-қатынасты жақсарту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25916" y="4675465"/>
            <a:ext cx="3778448" cy="1733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Тұлғаның диспозиционалды теориясын қолдану арқылы </a:t>
            </a:r>
            <a:r>
              <a:rPr lang="en-US" sz="170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тұлғааралық қарым-қатынастағы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түсіністікті арттыру және жанжалдарды азайту.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9645134" y="2742367"/>
            <a:ext cx="4226957" cy="3890843"/>
          </a:xfrm>
          <a:prstGeom prst="roundRect">
            <a:avLst>
              <a:gd name="adj" fmla="val 2339"/>
            </a:avLst>
          </a:prstGeom>
          <a:solidFill>
            <a:srgbClr val="F9D2D6"/>
          </a:solidFill>
          <a:ln w="7620">
            <a:solidFill>
              <a:srgbClr val="F9D2D6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69329" y="2966561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F9D2D6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042" y="3108722"/>
            <a:ext cx="292418" cy="36552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9329" y="3833098"/>
            <a:ext cx="3778568" cy="7124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Кәсіби және әлеуметтік бейімделу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9329" y="4675465"/>
            <a:ext cx="3778568" cy="1386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Адамдардың кәсіби ортаға және қоғамға </a:t>
            </a:r>
            <a:r>
              <a:rPr lang="en-US" sz="17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тез әрі тиімді</a:t>
            </a: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бейімделуіне көмектесу, стресс деңгейін төмендету.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6978" y="461248"/>
            <a:ext cx="6026587" cy="5516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Қиындықтар мен шешімдер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978" y="1453039"/>
            <a:ext cx="6523673" cy="652367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27369" y="1704618"/>
            <a:ext cx="6523673" cy="1590080"/>
          </a:xfrm>
          <a:prstGeom prst="roundRect">
            <a:avLst>
              <a:gd name="adj" fmla="val 6901"/>
            </a:avLst>
          </a:prstGeom>
          <a:solidFill>
            <a:srgbClr val="FFFFFF"/>
          </a:solidFill>
        </p:spPr>
      </p:sp>
      <p:sp>
        <p:nvSpPr>
          <p:cNvPr id="5" name="Shape 2"/>
          <p:cNvSpPr/>
          <p:nvPr/>
        </p:nvSpPr>
        <p:spPr>
          <a:xfrm>
            <a:off x="7527369" y="1681758"/>
            <a:ext cx="6523673" cy="91440"/>
          </a:xfrm>
          <a:prstGeom prst="roundRect">
            <a:avLst>
              <a:gd name="adj" fmla="val 77046"/>
            </a:avLst>
          </a:prstGeom>
          <a:solidFill>
            <a:srgbClr val="DA1B2E"/>
          </a:solidFill>
        </p:spPr>
      </p:sp>
      <p:sp>
        <p:nvSpPr>
          <p:cNvPr id="6" name="Shape 3"/>
          <p:cNvSpPr/>
          <p:nvPr/>
        </p:nvSpPr>
        <p:spPr>
          <a:xfrm>
            <a:off x="10537627" y="1453039"/>
            <a:ext cx="503158" cy="503158"/>
          </a:xfrm>
          <a:prstGeom prst="roundRect">
            <a:avLst>
              <a:gd name="adj" fmla="val 181732"/>
            </a:avLst>
          </a:prstGeom>
          <a:solidFill>
            <a:srgbClr val="DA1B2E"/>
          </a:solidFill>
        </p:spPr>
      </p:sp>
      <p:sp>
        <p:nvSpPr>
          <p:cNvPr id="7" name="Text 4"/>
          <p:cNvSpPr/>
          <p:nvPr/>
        </p:nvSpPr>
        <p:spPr>
          <a:xfrm>
            <a:off x="10688598" y="1578769"/>
            <a:ext cx="201216" cy="2515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717869" y="2123956"/>
            <a:ext cx="2525435" cy="2758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Әдістердің үйлесімділігі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717869" y="2567464"/>
            <a:ext cx="6142673" cy="5367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Әр түрлі зерттеу әдістерінің </a:t>
            </a:r>
            <a:r>
              <a:rPr lang="en-US" sz="13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бір-бірімен үйлесуін</a:t>
            </a: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және олардың деректерді өзара растауын қамтамасыз ету.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7527369" y="3713917"/>
            <a:ext cx="6523673" cy="1858447"/>
          </a:xfrm>
          <a:prstGeom prst="roundRect">
            <a:avLst>
              <a:gd name="adj" fmla="val 5904"/>
            </a:avLst>
          </a:prstGeom>
          <a:solidFill>
            <a:srgbClr val="FFFFFF"/>
          </a:solidFill>
        </p:spPr>
      </p:sp>
      <p:sp>
        <p:nvSpPr>
          <p:cNvPr id="11" name="Shape 8"/>
          <p:cNvSpPr/>
          <p:nvPr/>
        </p:nvSpPr>
        <p:spPr>
          <a:xfrm>
            <a:off x="7527369" y="3691057"/>
            <a:ext cx="6523673" cy="91440"/>
          </a:xfrm>
          <a:prstGeom prst="roundRect">
            <a:avLst>
              <a:gd name="adj" fmla="val 77046"/>
            </a:avLst>
          </a:prstGeom>
          <a:solidFill>
            <a:srgbClr val="DA1B2E"/>
          </a:solidFill>
        </p:spPr>
      </p:sp>
      <p:sp>
        <p:nvSpPr>
          <p:cNvPr id="12" name="Shape 9"/>
          <p:cNvSpPr/>
          <p:nvPr/>
        </p:nvSpPr>
        <p:spPr>
          <a:xfrm>
            <a:off x="10537627" y="3462338"/>
            <a:ext cx="503158" cy="503158"/>
          </a:xfrm>
          <a:prstGeom prst="roundRect">
            <a:avLst>
              <a:gd name="adj" fmla="val 181732"/>
            </a:avLst>
          </a:prstGeom>
          <a:solidFill>
            <a:srgbClr val="DA1B2E"/>
          </a:solidFill>
        </p:spPr>
      </p:sp>
      <p:sp>
        <p:nvSpPr>
          <p:cNvPr id="13" name="Text 10"/>
          <p:cNvSpPr/>
          <p:nvPr/>
        </p:nvSpPr>
        <p:spPr>
          <a:xfrm>
            <a:off x="10688598" y="3588068"/>
            <a:ext cx="201216" cy="2515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717869" y="4133255"/>
            <a:ext cx="2219563" cy="2758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Шынайы жауап беру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7717869" y="4576762"/>
            <a:ext cx="6142673" cy="8051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Зерттелушілердің сауалнамалар мен сұхбаттарда </a:t>
            </a:r>
            <a:r>
              <a:rPr lang="en-US" sz="130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ашық және шынайы</a:t>
            </a: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жауап беруін қамтамасыз ететін жағдайлар жасау (анонимділік, құпиялылық).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7527369" y="5991582"/>
            <a:ext cx="6523673" cy="1590080"/>
          </a:xfrm>
          <a:prstGeom prst="roundRect">
            <a:avLst>
              <a:gd name="adj" fmla="val 6901"/>
            </a:avLst>
          </a:prstGeom>
          <a:solidFill>
            <a:srgbClr val="FFFFFF"/>
          </a:solidFill>
        </p:spPr>
      </p:sp>
      <p:sp>
        <p:nvSpPr>
          <p:cNvPr id="17" name="Shape 14"/>
          <p:cNvSpPr/>
          <p:nvPr/>
        </p:nvSpPr>
        <p:spPr>
          <a:xfrm>
            <a:off x="7527369" y="5968722"/>
            <a:ext cx="6523673" cy="91440"/>
          </a:xfrm>
          <a:prstGeom prst="roundRect">
            <a:avLst>
              <a:gd name="adj" fmla="val 77046"/>
            </a:avLst>
          </a:prstGeom>
          <a:solidFill>
            <a:srgbClr val="DA1B2E"/>
          </a:solidFill>
        </p:spPr>
      </p:sp>
      <p:sp>
        <p:nvSpPr>
          <p:cNvPr id="18" name="Shape 15"/>
          <p:cNvSpPr/>
          <p:nvPr/>
        </p:nvSpPr>
        <p:spPr>
          <a:xfrm>
            <a:off x="10537627" y="5740003"/>
            <a:ext cx="503158" cy="503158"/>
          </a:xfrm>
          <a:prstGeom prst="roundRect">
            <a:avLst>
              <a:gd name="adj" fmla="val 181732"/>
            </a:avLst>
          </a:prstGeom>
          <a:solidFill>
            <a:srgbClr val="DA1B2E"/>
          </a:solidFill>
        </p:spPr>
      </p:sp>
      <p:sp>
        <p:nvSpPr>
          <p:cNvPr id="19" name="Text 16"/>
          <p:cNvSpPr/>
          <p:nvPr/>
        </p:nvSpPr>
        <p:spPr>
          <a:xfrm>
            <a:off x="10688598" y="5865733"/>
            <a:ext cx="201216" cy="2515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7717869" y="6410920"/>
            <a:ext cx="2207062" cy="2758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Объективті талдау</a:t>
            </a:r>
            <a:endParaRPr lang="en-US" sz="1700" dirty="0"/>
          </a:p>
        </p:txBody>
      </p:sp>
      <p:sp>
        <p:nvSpPr>
          <p:cNvPr id="21" name="Text 18"/>
          <p:cNvSpPr/>
          <p:nvPr/>
        </p:nvSpPr>
        <p:spPr>
          <a:xfrm>
            <a:off x="7717869" y="6854428"/>
            <a:ext cx="6142673" cy="5367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Зерттеушінің </a:t>
            </a:r>
            <a:r>
              <a:rPr lang="en-US" sz="13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субъективті пікірінің</a:t>
            </a: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нәтижелерге әсер етпеуі үшін </a:t>
            </a:r>
            <a:r>
              <a:rPr lang="en-US" sz="1300" dirty="0">
                <a:solidFill>
                  <a:srgbClr val="790C1C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қатаң статистикалық</a:t>
            </a: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және сапалық талдау әдістерін қолдану.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5485</Words>
  <Application>WPS Presentation</Application>
  <PresentationFormat>On-screen Show (16:9)</PresentationFormat>
  <Paragraphs>164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Sora Semi Bold</vt:lpstr>
      <vt:lpstr>Sora Semi Bold</vt:lpstr>
      <vt:lpstr>Sora Semi Bold</vt:lpstr>
      <vt:lpstr>Sora Light</vt:lpstr>
      <vt:lpstr>Sora Light</vt:lpstr>
      <vt:lpstr>Sora Light</vt:lpstr>
      <vt:lpstr>Calibri</vt:lpstr>
      <vt:lpstr>Microsoft YaHei</vt:lpstr>
      <vt:lpstr>Arial Unicode MS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2</cp:revision>
  <dcterms:created xsi:type="dcterms:W3CDTF">2025-09-02T08:06:00Z</dcterms:created>
  <dcterms:modified xsi:type="dcterms:W3CDTF">2025-09-02T08:16:50Z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41760FA727F949BAAAC6BE1173DA3FDA_12</vt:lpwstr>
  </property>
  <property fmtid="{D5CDD505-2E9C-101B-9397-08002B2CF9AE}" pid="3" name="KSOProductBuildVer">
    <vt:lpwstr>1049-12.2.0.21931</vt:lpwstr>
  </property>
</Properties>
</file>